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6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8F444D8-9E05-4147-A563-EB91407F6012}" type="datetimeFigureOut">
              <a:rPr lang="en-US" smtClean="0"/>
              <a:t>12/2/12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18371AD-8895-6C4D-A864-B57476829D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 Current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8, sec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b="1" dirty="0" smtClean="0"/>
              <a:t>Electromagnet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>
                <a:solidFill>
                  <a:srgbClr val="000000"/>
                </a:solidFill>
              </a:rPr>
              <a:t>An electromagnet is a temporary magnet formed by wrapping a current-carrying wire around a magnetic material.</a:t>
            </a:r>
          </a:p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4" name="Picture 3" descr="electromag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166478">
            <a:off x="4652826" y="3179115"/>
            <a:ext cx="2773326" cy="3975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06824"/>
          </a:xfrm>
        </p:spPr>
        <p:txBody>
          <a:bodyPr/>
          <a:lstStyle/>
          <a:p>
            <a:r>
              <a:rPr lang="en-US" b="1" dirty="0" smtClean="0"/>
              <a:t>Electromagnetic Induction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95400"/>
            <a:ext cx="8042276" cy="4343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sz="3200" dirty="0" smtClean="0">
                <a:solidFill>
                  <a:srgbClr val="000000"/>
                </a:solidFill>
              </a:rPr>
              <a:t>Electromagnetic induction is the production of an electric current by moving a magnet and a wire loop relative to one another.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An </a:t>
            </a:r>
            <a:r>
              <a:rPr lang="en-US" sz="3200" b="1" u="sng" dirty="0" smtClean="0">
                <a:solidFill>
                  <a:srgbClr val="000000"/>
                </a:solidFill>
              </a:rPr>
              <a:t>electric generator </a:t>
            </a:r>
            <a:r>
              <a:rPr lang="en-US" sz="3200" dirty="0" smtClean="0">
                <a:solidFill>
                  <a:srgbClr val="000000"/>
                </a:solidFill>
              </a:rPr>
              <a:t>converts mechanical energy into electrical energy.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N96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0"/>
            <a:ext cx="5181600" cy="3886200"/>
          </a:xfrm>
          <a:prstGeom prst="rect">
            <a:avLst/>
          </a:prstGeom>
        </p:spPr>
      </p:pic>
      <p:pic>
        <p:nvPicPr>
          <p:cNvPr id="5" name="Picture 4" descr="DSCN96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760" y="2941320"/>
            <a:ext cx="5222240" cy="39166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b="1" dirty="0" smtClean="0"/>
              <a:t>Electromagnetic Induction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 startAt="2"/>
            </a:pPr>
            <a:r>
              <a:rPr lang="en-US" sz="3200" dirty="0" smtClean="0">
                <a:solidFill>
                  <a:srgbClr val="000000"/>
                </a:solidFill>
              </a:rPr>
              <a:t>The kinetic energy of moving steam or water is converted to electrical energy by huge generators in </a:t>
            </a:r>
            <a:r>
              <a:rPr lang="en-US" sz="3200" b="1" u="sng" dirty="0" smtClean="0">
                <a:solidFill>
                  <a:srgbClr val="000000"/>
                </a:solidFill>
              </a:rPr>
              <a:t>power plants</a:t>
            </a:r>
            <a:r>
              <a:rPr lang="en-US" sz="3200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N96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560" y="2026920"/>
            <a:ext cx="6441440" cy="4831080"/>
          </a:xfrm>
          <a:prstGeom prst="rect">
            <a:avLst/>
          </a:prstGeom>
        </p:spPr>
      </p:pic>
      <p:pic>
        <p:nvPicPr>
          <p:cNvPr id="5" name="Picture 4" descr="DSCN96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" y="20954"/>
            <a:ext cx="5610860" cy="42081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06824"/>
          </a:xfrm>
        </p:spPr>
        <p:txBody>
          <a:bodyPr/>
          <a:lstStyle/>
          <a:p>
            <a:r>
              <a:rPr lang="en-US" b="1" dirty="0" smtClean="0"/>
              <a:t>Electric Current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>
                <a:solidFill>
                  <a:schemeClr val="tx1"/>
                </a:solidFill>
              </a:rPr>
              <a:t>An </a:t>
            </a:r>
            <a:r>
              <a:rPr lang="en-US" sz="3200" b="1" u="sng" dirty="0" smtClean="0">
                <a:solidFill>
                  <a:schemeClr val="tx1"/>
                </a:solidFill>
              </a:rPr>
              <a:t>electric current </a:t>
            </a:r>
            <a:r>
              <a:rPr lang="en-US" sz="3200" dirty="0" smtClean="0">
                <a:solidFill>
                  <a:schemeClr val="tx1"/>
                </a:solidFill>
              </a:rPr>
              <a:t>is the flow of an electric charge.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As a current flows in a wire, the number of electrons and protons in the wire remains balanced.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The SI unit of electric current, the </a:t>
            </a:r>
            <a:r>
              <a:rPr lang="en-US" sz="3200" b="1" u="sng" dirty="0" smtClean="0">
                <a:solidFill>
                  <a:schemeClr val="tx1"/>
                </a:solidFill>
              </a:rPr>
              <a:t>ampere</a:t>
            </a:r>
            <a:r>
              <a:rPr lang="en-US" sz="3200" dirty="0" smtClean="0">
                <a:solidFill>
                  <a:schemeClr val="tx1"/>
                </a:solidFill>
              </a:rPr>
              <a:t>, is designated by the symbol, A.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b="1" dirty="0" smtClean="0"/>
              <a:t>Electric Circuit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>
                <a:solidFill>
                  <a:srgbClr val="000000"/>
                </a:solidFill>
              </a:rPr>
              <a:t>An </a:t>
            </a:r>
            <a:r>
              <a:rPr lang="en-US" sz="3200" b="1" u="sng" dirty="0" smtClean="0">
                <a:solidFill>
                  <a:srgbClr val="000000"/>
                </a:solidFill>
              </a:rPr>
              <a:t>electric circuit </a:t>
            </a:r>
            <a:r>
              <a:rPr lang="en-US" sz="3200" dirty="0" smtClean="0">
                <a:solidFill>
                  <a:srgbClr val="000000"/>
                </a:solidFill>
              </a:rPr>
              <a:t>is a closed path through which electric charges can flow.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The measure of how difficult it is for electrons to flow is the </a:t>
            </a:r>
            <a:r>
              <a:rPr lang="en-US" sz="3200" b="1" u="sng" dirty="0" smtClean="0">
                <a:solidFill>
                  <a:srgbClr val="000000"/>
                </a:solidFill>
              </a:rPr>
              <a:t>electric resistance </a:t>
            </a:r>
            <a:r>
              <a:rPr lang="en-US" sz="3200" dirty="0" smtClean="0">
                <a:solidFill>
                  <a:srgbClr val="000000"/>
                </a:solidFill>
              </a:rPr>
              <a:t>of a material.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The unit of electric resistance is the </a:t>
            </a:r>
            <a:r>
              <a:rPr lang="en-US" sz="3200" b="1" u="sng" dirty="0" smtClean="0">
                <a:solidFill>
                  <a:srgbClr val="000000"/>
                </a:solidFill>
              </a:rPr>
              <a:t>ohm</a:t>
            </a:r>
            <a:r>
              <a:rPr lang="en-US" sz="3200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b="1" dirty="0" smtClean="0"/>
              <a:t>Electric Circuit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17525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solidFill>
                  <a:srgbClr val="000000"/>
                </a:solidFill>
              </a:rPr>
              <a:t>In a </a:t>
            </a:r>
            <a:r>
              <a:rPr lang="en-US" sz="3200" b="1" u="sng" dirty="0" smtClean="0">
                <a:solidFill>
                  <a:srgbClr val="000000"/>
                </a:solidFill>
              </a:rPr>
              <a:t>series circuit</a:t>
            </a:r>
            <a:r>
              <a:rPr lang="en-US" sz="3200" dirty="0" smtClean="0">
                <a:solidFill>
                  <a:srgbClr val="000000"/>
                </a:solidFill>
              </a:rPr>
              <a:t>, devices are connected so that there is only one path for current to follow.</a:t>
            </a:r>
          </a:p>
        </p:txBody>
      </p:sp>
      <p:pic>
        <p:nvPicPr>
          <p:cNvPr id="5" name="Picture 4" descr="ser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3352800"/>
            <a:ext cx="4889500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b="1" dirty="0" smtClean="0"/>
              <a:t>Electric Circuit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4175125" cy="37337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200" dirty="0" smtClean="0">
                <a:solidFill>
                  <a:srgbClr val="000000"/>
                </a:solidFill>
              </a:rPr>
              <a:t>In a </a:t>
            </a:r>
            <a:r>
              <a:rPr lang="en-US" sz="3200" b="1" u="sng" dirty="0" smtClean="0">
                <a:solidFill>
                  <a:srgbClr val="000000"/>
                </a:solidFill>
              </a:rPr>
              <a:t>parallel circuit</a:t>
            </a:r>
            <a:r>
              <a:rPr lang="en-US" sz="3200" dirty="0" smtClean="0">
                <a:solidFill>
                  <a:srgbClr val="000000"/>
                </a:solidFill>
              </a:rPr>
              <a:t>, there is more than one path for the current to follow.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4" name="Picture 3" descr="parall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399" y="1219200"/>
            <a:ext cx="2382063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06824"/>
          </a:xfrm>
        </p:spPr>
        <p:txBody>
          <a:bodyPr/>
          <a:lstStyle/>
          <a:p>
            <a:r>
              <a:rPr lang="en-US" b="1" dirty="0" smtClean="0"/>
              <a:t>Voltage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19200"/>
            <a:ext cx="8042276" cy="5181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>
                <a:solidFill>
                  <a:srgbClr val="000000"/>
                </a:solidFill>
              </a:rPr>
              <a:t>The </a:t>
            </a:r>
            <a:r>
              <a:rPr lang="en-US" sz="3200" b="1" u="sng" dirty="0" smtClean="0">
                <a:solidFill>
                  <a:srgbClr val="000000"/>
                </a:solidFill>
              </a:rPr>
              <a:t>voltage </a:t>
            </a:r>
            <a:r>
              <a:rPr lang="en-US" sz="3200" dirty="0" smtClean="0">
                <a:solidFill>
                  <a:srgbClr val="000000"/>
                </a:solidFill>
              </a:rPr>
              <a:t>is a measure of the electrical energy transferred by electrons flowing in a circuit.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A </a:t>
            </a:r>
            <a:r>
              <a:rPr lang="en-US" sz="3200" b="1" dirty="0" smtClean="0">
                <a:solidFill>
                  <a:srgbClr val="000000"/>
                </a:solidFill>
              </a:rPr>
              <a:t>battery </a:t>
            </a:r>
            <a:r>
              <a:rPr lang="en-US" sz="3200" dirty="0" smtClean="0">
                <a:solidFill>
                  <a:srgbClr val="000000"/>
                </a:solidFill>
              </a:rPr>
              <a:t>transforms chemical energy into electrical energy.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b="1" u="sng" dirty="0" smtClean="0">
                <a:solidFill>
                  <a:srgbClr val="000000"/>
                </a:solidFill>
              </a:rPr>
              <a:t>Ohm’s law </a:t>
            </a:r>
            <a:r>
              <a:rPr lang="en-US" sz="3200" dirty="0" smtClean="0">
                <a:solidFill>
                  <a:srgbClr val="000000"/>
                </a:solidFill>
              </a:rPr>
              <a:t>states that voltage, current, and resistance in a circuit are related by the formula:</a:t>
            </a:r>
          </a:p>
          <a:p>
            <a:pPr algn="ctr"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V = IR 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59224"/>
          </a:xfrm>
        </p:spPr>
        <p:txBody>
          <a:bodyPr/>
          <a:lstStyle/>
          <a:p>
            <a:r>
              <a:rPr lang="en-US" b="1" dirty="0" smtClean="0"/>
              <a:t>Magnetism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95400"/>
            <a:ext cx="8289926" cy="4343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>
                <a:solidFill>
                  <a:srgbClr val="000000"/>
                </a:solidFill>
              </a:rPr>
              <a:t>Magnets exert forces on objects made of magnetic materials.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0000"/>
                </a:solidFill>
              </a:rPr>
              <a:t>Magnetic poles</a:t>
            </a:r>
            <a:r>
              <a:rPr lang="en-US" sz="3200" dirty="0" smtClean="0">
                <a:solidFill>
                  <a:srgbClr val="000000"/>
                </a:solidFill>
              </a:rPr>
              <a:t>, labeled north and south are the two ends of a magnet.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0000"/>
                </a:solidFill>
              </a:rPr>
              <a:t>Like </a:t>
            </a:r>
            <a:r>
              <a:rPr lang="en-US" sz="3200" dirty="0" smtClean="0">
                <a:solidFill>
                  <a:srgbClr val="000000"/>
                </a:solidFill>
              </a:rPr>
              <a:t>magnetic poles </a:t>
            </a:r>
            <a:r>
              <a:rPr lang="en-US" sz="3200" b="1" u="sng" dirty="0" smtClean="0">
                <a:solidFill>
                  <a:srgbClr val="000000"/>
                </a:solidFill>
              </a:rPr>
              <a:t>repel </a:t>
            </a:r>
            <a:r>
              <a:rPr lang="en-US" sz="3200" dirty="0" smtClean="0">
                <a:solidFill>
                  <a:srgbClr val="000000"/>
                </a:solidFill>
              </a:rPr>
              <a:t>one another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0000"/>
                </a:solidFill>
              </a:rPr>
              <a:t>Opposite </a:t>
            </a:r>
            <a:r>
              <a:rPr lang="en-US" sz="3200" dirty="0" smtClean="0">
                <a:solidFill>
                  <a:srgbClr val="000000"/>
                </a:solidFill>
              </a:rPr>
              <a:t>magnetic poles </a:t>
            </a:r>
            <a:r>
              <a:rPr lang="en-US" sz="3200" b="1" u="sng" dirty="0" smtClean="0">
                <a:solidFill>
                  <a:srgbClr val="000000"/>
                </a:solidFill>
              </a:rPr>
              <a:t>attract </a:t>
            </a:r>
            <a:r>
              <a:rPr lang="en-US" sz="3200" dirty="0" smtClean="0">
                <a:solidFill>
                  <a:srgbClr val="000000"/>
                </a:solidFill>
              </a:rPr>
              <a:t>one another.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59224"/>
          </a:xfrm>
        </p:spPr>
        <p:txBody>
          <a:bodyPr/>
          <a:lstStyle/>
          <a:p>
            <a:r>
              <a:rPr lang="en-US" b="1" dirty="0" smtClean="0"/>
              <a:t>Magnetism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1295400"/>
            <a:ext cx="8594725" cy="4343400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rabicPeriod" startAt="4"/>
            </a:pPr>
            <a:r>
              <a:rPr lang="en-US" sz="3200" dirty="0" smtClean="0">
                <a:solidFill>
                  <a:srgbClr val="000000"/>
                </a:solidFill>
              </a:rPr>
              <a:t>A </a:t>
            </a:r>
            <a:r>
              <a:rPr lang="en-US" sz="3200" b="1" dirty="0" smtClean="0">
                <a:solidFill>
                  <a:srgbClr val="000000"/>
                </a:solidFill>
              </a:rPr>
              <a:t>magnetic field </a:t>
            </a:r>
            <a:r>
              <a:rPr lang="en-US" sz="3200" dirty="0" smtClean="0">
                <a:solidFill>
                  <a:srgbClr val="000000"/>
                </a:solidFill>
              </a:rPr>
              <a:t>surrounds every magnet and exerts a force on other magnets.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5" name="Picture 4" descr="mag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781300"/>
            <a:ext cx="2998639" cy="407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59224"/>
          </a:xfrm>
        </p:spPr>
        <p:txBody>
          <a:bodyPr/>
          <a:lstStyle/>
          <a:p>
            <a:r>
              <a:rPr lang="en-US" b="1" dirty="0" smtClean="0"/>
              <a:t>Magnetism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66800"/>
            <a:ext cx="8042276" cy="5562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u="sng" dirty="0" smtClean="0">
                <a:solidFill>
                  <a:srgbClr val="000000"/>
                </a:solidFill>
              </a:rPr>
              <a:t>Magnetic materials </a:t>
            </a:r>
            <a:r>
              <a:rPr lang="en-US" sz="3200" dirty="0" smtClean="0">
                <a:solidFill>
                  <a:srgbClr val="000000"/>
                </a:solidFill>
              </a:rPr>
              <a:t>are metals, containing certain elements such as iron that are affected by a magnetic field.</a:t>
            </a: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A group of atoms that have their magnetic poles aligned in the same direction are called a </a:t>
            </a:r>
            <a:r>
              <a:rPr lang="en-US" sz="3200" b="1" u="sng" dirty="0" smtClean="0">
                <a:solidFill>
                  <a:srgbClr val="000000"/>
                </a:solidFill>
              </a:rPr>
              <a:t>magnetic domain</a:t>
            </a: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In a </a:t>
            </a:r>
            <a:r>
              <a:rPr lang="en-US" sz="3200" b="1" dirty="0" smtClean="0">
                <a:solidFill>
                  <a:srgbClr val="000000"/>
                </a:solidFill>
              </a:rPr>
              <a:t>permanent magnet</a:t>
            </a:r>
            <a:r>
              <a:rPr lang="en-US" sz="3200" dirty="0" smtClean="0">
                <a:solidFill>
                  <a:srgbClr val="000000"/>
                </a:solidFill>
              </a:rPr>
              <a:t>, the magnetic domains line up with one another.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65</TotalTime>
  <Words>387</Words>
  <Application>Microsoft Macintosh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Breeze</vt:lpstr>
      <vt:lpstr>Electric Current</vt:lpstr>
      <vt:lpstr>Electric Current</vt:lpstr>
      <vt:lpstr>Electric Circuit (cont’d)</vt:lpstr>
      <vt:lpstr>Electric Circuit (cont’d)</vt:lpstr>
      <vt:lpstr>Electric Circuit (cont’d)</vt:lpstr>
      <vt:lpstr>Voltage</vt:lpstr>
      <vt:lpstr>Magnetism</vt:lpstr>
      <vt:lpstr>Magnetism</vt:lpstr>
      <vt:lpstr>Magnetism (cont’d)</vt:lpstr>
      <vt:lpstr>Electromagnet</vt:lpstr>
      <vt:lpstr>Electromagnetic Induction</vt:lpstr>
      <vt:lpstr>Slide 12</vt:lpstr>
      <vt:lpstr>Electromagnetic Induction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Current</dc:title>
  <dc:creator>Denice Fogel</dc:creator>
  <cp:lastModifiedBy>Denice Fogel</cp:lastModifiedBy>
  <cp:revision>30</cp:revision>
  <dcterms:created xsi:type="dcterms:W3CDTF">2012-12-03T02:52:15Z</dcterms:created>
  <dcterms:modified xsi:type="dcterms:W3CDTF">2012-12-03T03:57:55Z</dcterms:modified>
</cp:coreProperties>
</file>